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8" r:id="rId5"/>
    <p:sldId id="259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3F4-EAEE-4F03-B6D2-DCA29B378730}" type="datetimeFigureOut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92E-1D81-4676-A175-1E7647E8B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3F4-EAEE-4F03-B6D2-DCA29B378730}" type="datetimeFigureOut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92E-1D81-4676-A175-1E7647E8B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3F4-EAEE-4F03-B6D2-DCA29B378730}" type="datetimeFigureOut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92E-1D81-4676-A175-1E7647E8B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3F4-EAEE-4F03-B6D2-DCA29B378730}" type="datetimeFigureOut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92E-1D81-4676-A175-1E7647E8B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3F4-EAEE-4F03-B6D2-DCA29B378730}" type="datetimeFigureOut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92E-1D81-4676-A175-1E7647E8B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3F4-EAEE-4F03-B6D2-DCA29B378730}" type="datetimeFigureOut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92E-1D81-4676-A175-1E7647E8B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3F4-EAEE-4F03-B6D2-DCA29B378730}" type="datetimeFigureOut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92E-1D81-4676-A175-1E7647E8B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3F4-EAEE-4F03-B6D2-DCA29B378730}" type="datetimeFigureOut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92E-1D81-4676-A175-1E7647E8B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3F4-EAEE-4F03-B6D2-DCA29B378730}" type="datetimeFigureOut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92E-1D81-4676-A175-1E7647E8B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3F4-EAEE-4F03-B6D2-DCA29B378730}" type="datetimeFigureOut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92E-1D81-4676-A175-1E7647E8B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D3F4-EAEE-4F03-B6D2-DCA29B378730}" type="datetimeFigureOut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092E-1D81-4676-A175-1E7647E8B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6D3F4-EAEE-4F03-B6D2-DCA29B378730}" type="datetimeFigureOut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4092E-1D81-4676-A175-1E7647E8B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396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FF00"/>
                </a:solidFill>
              </a:rPr>
              <a:t>Kingdoms of </a:t>
            </a:r>
            <a:r>
              <a:rPr lang="en-US" sz="6600">
                <a:solidFill>
                  <a:srgbClr val="FFFF00"/>
                </a:solidFill>
              </a:rPr>
              <a:t>West Africa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://hamptonusi.wikispaces.com/file/view/westAfrica.gif/253233624/600x649/west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57200"/>
            <a:ext cx="4762500" cy="5153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4495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</a:rPr>
              <a:t>Trade in the Sahara: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A.D 100 – Agriculture villages expanded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Farming  led to </a:t>
            </a:r>
            <a:r>
              <a:rPr lang="en-US" sz="2800" b="1" u="sng" dirty="0">
                <a:solidFill>
                  <a:srgbClr val="FFFF00"/>
                </a:solidFill>
              </a:rPr>
              <a:t>surplus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b="1" u="sng" dirty="0">
                <a:solidFill>
                  <a:schemeClr val="bg1"/>
                </a:solidFill>
              </a:rPr>
              <a:t>more than needed</a:t>
            </a:r>
          </a:p>
          <a:p>
            <a:pPr>
              <a:buFont typeface="Arial" pitchFamily="34" charset="0"/>
              <a:buChar char="•"/>
            </a:pPr>
            <a:r>
              <a:rPr lang="en-US" sz="2800" b="1" u="sng" dirty="0">
                <a:solidFill>
                  <a:srgbClr val="FFFF00"/>
                </a:solidFill>
              </a:rPr>
              <a:t>Commodity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– </a:t>
            </a:r>
            <a:r>
              <a:rPr lang="en-US" sz="2400" b="1" u="sng" dirty="0">
                <a:solidFill>
                  <a:schemeClr val="bg1"/>
                </a:solidFill>
              </a:rPr>
              <a:t>valuable product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Traded for leather goods, kola nuts, cotton cloth, slaves, silk, metal, beads, horses, gold &amp; salt,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Gold &amp; salt most important</a:t>
            </a:r>
          </a:p>
          <a:p>
            <a:pPr>
              <a:buFont typeface="Arial" pitchFamily="34" charset="0"/>
              <a:buChar char="•"/>
            </a:pPr>
            <a:r>
              <a:rPr lang="en-US" sz="2800" b="1" u="sng" dirty="0">
                <a:solidFill>
                  <a:srgbClr val="FFFF00"/>
                </a:solidFill>
              </a:rPr>
              <a:t>SALT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b="1" u="sng" dirty="0">
                <a:solidFill>
                  <a:schemeClr val="bg1"/>
                </a:solidFill>
              </a:rPr>
              <a:t>more valuable than gold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Must have salt to live (humans and animals) – hot,  tropical areas – lose salt to perspiration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Also used to preserve food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photo.lacina.net/image-3174-breaking-down-salt-layer-salt-harvesting-seneg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28800"/>
            <a:ext cx="4048125" cy="2704912"/>
          </a:xfrm>
          <a:prstGeom prst="rect">
            <a:avLst/>
          </a:prstGeom>
          <a:noFill/>
        </p:spPr>
      </p:pic>
      <p:pic>
        <p:nvPicPr>
          <p:cNvPr id="2054" name="Picture 6" descr="http://www.danheller.com/images/Africa/Mali/River/salt-merch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800600"/>
            <a:ext cx="2571750" cy="1752600"/>
          </a:xfrm>
          <a:prstGeom prst="rect">
            <a:avLst/>
          </a:prstGeom>
          <a:noFill/>
        </p:spPr>
      </p:pic>
      <p:pic>
        <p:nvPicPr>
          <p:cNvPr id="2056" name="Picture 8" descr="http://monfinance.files.wordpress.com/2012/05/salt_east_africa.jpg?w=6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28600"/>
            <a:ext cx="2819400" cy="1471374"/>
          </a:xfrm>
          <a:prstGeom prst="rect">
            <a:avLst/>
          </a:prstGeom>
          <a:noFill/>
        </p:spPr>
      </p:pic>
      <p:pic>
        <p:nvPicPr>
          <p:cNvPr id="2058" name="Picture 10" descr="http://www.vigworld.net/wp-content/uploads/2012/03/arica-go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04800"/>
            <a:ext cx="1440946" cy="12881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81600" y="35052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Chopping salt in a salt flat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4876800"/>
            <a:ext cx="152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u="sng" dirty="0">
                <a:solidFill>
                  <a:schemeClr val="bg1"/>
                </a:solidFill>
              </a:rPr>
              <a:t>Blocks  of salt  to be sold</a:t>
            </a:r>
            <a:r>
              <a:rPr lang="en-US" sz="1900" b="1" dirty="0">
                <a:solidFill>
                  <a:schemeClr val="bg1"/>
                </a:solidFill>
              </a:rPr>
              <a:t> – some houses were built of salt!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Ghana – Land of Gold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4800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Islam first came to N. Africa in the 600s AD – rulers embraced it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A.D 800 – Kingdom of Ghana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Controlled trade of gold &amp; salt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Walled cities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Known for wealth &amp; splendor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Muslim merchants brought Islamic technology, coins, language, government ideas and religion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1050  A.D. – taken over by </a:t>
            </a:r>
            <a:r>
              <a:rPr lang="en-US" sz="2400" dirty="0" err="1">
                <a:solidFill>
                  <a:schemeClr val="bg1"/>
                </a:solidFill>
              </a:rPr>
              <a:t>Almoravids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ushistory.org/civ/images/00015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787198"/>
            <a:ext cx="1751409" cy="1689802"/>
          </a:xfrm>
          <a:prstGeom prst="rect">
            <a:avLst/>
          </a:prstGeom>
          <a:noFill/>
        </p:spPr>
      </p:pic>
      <p:pic>
        <p:nvPicPr>
          <p:cNvPr id="3076" name="Picture 4" descr="http://t1.gstatic.com/images?q=tbn:ANd9GcSYsEcIChrZJbKRxRFKACBCij1rd6nVra7RapvvLnIOuB5IVOgbIgi-6-Dz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14600"/>
            <a:ext cx="3505200" cy="2002971"/>
          </a:xfrm>
          <a:prstGeom prst="rect">
            <a:avLst/>
          </a:prstGeom>
          <a:noFill/>
        </p:spPr>
      </p:pic>
      <p:pic>
        <p:nvPicPr>
          <p:cNvPr id="3078" name="Picture 6" descr="http://historyfacebook.wikispaces.com/file/view/getimage.exe.jpg/30591708/getimage.ex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8601"/>
            <a:ext cx="3048000" cy="215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The Kingdom of Mali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5257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Founded in 1235 A.D.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Greatest ruler = </a:t>
            </a:r>
            <a:r>
              <a:rPr lang="en-US" sz="2400" u="sng" dirty="0">
                <a:solidFill>
                  <a:srgbClr val="FFFF00"/>
                </a:solidFill>
              </a:rPr>
              <a:t>Mansa Musa </a:t>
            </a:r>
            <a:r>
              <a:rPr lang="en-US" sz="2400" dirty="0">
                <a:solidFill>
                  <a:schemeClr val="bg1"/>
                </a:solidFill>
              </a:rPr>
              <a:t>– 1312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Reigned 25 years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Ensured peace, justice &amp; prosperity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Islamic but tolerant of other religions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1324 A.D. made Hajj (pilgrimage) to Mecca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Developed ties w / other Muslim states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Promoted Islamic education</a:t>
            </a:r>
          </a:p>
        </p:txBody>
      </p:sp>
      <p:pic>
        <p:nvPicPr>
          <p:cNvPr id="5122" name="Picture 2" descr="http://www.blackpast.org/files/blackpast_images/mali_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57200"/>
            <a:ext cx="2783056" cy="1824368"/>
          </a:xfrm>
          <a:prstGeom prst="rect">
            <a:avLst/>
          </a:prstGeom>
          <a:noFill/>
        </p:spPr>
      </p:pic>
      <p:pic>
        <p:nvPicPr>
          <p:cNvPr id="5126" name="Picture 6" descr="http://www.felmausa.org/photos/mansamu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"/>
            <a:ext cx="1602903" cy="1272199"/>
          </a:xfrm>
          <a:prstGeom prst="rect">
            <a:avLst/>
          </a:prstGeom>
          <a:noFill/>
        </p:spPr>
      </p:pic>
      <p:pic>
        <p:nvPicPr>
          <p:cNvPr id="5128" name="Picture 8" descr="http://www.blackpast.org/files/blackpast_images/Musa__Man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114800"/>
            <a:ext cx="3009900" cy="2413940"/>
          </a:xfrm>
          <a:prstGeom prst="rect">
            <a:avLst/>
          </a:prstGeom>
          <a:noFill/>
        </p:spPr>
      </p:pic>
      <p:pic>
        <p:nvPicPr>
          <p:cNvPr id="5132" name="Picture 12" descr="http://buckley6thgradehistory.pbworks.com/f/traderoutes_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514600"/>
            <a:ext cx="3124200" cy="2801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4572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</a:rPr>
              <a:t>Songhai Empire </a:t>
            </a:r>
            <a:r>
              <a:rPr lang="en-US" sz="2800" dirty="0">
                <a:solidFill>
                  <a:srgbClr val="FFFF00"/>
                </a:solidFill>
              </a:rPr>
              <a:t>– 1460s – 1591 A.D.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Largest state that ever existed in W. Africa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Professional Army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Followed traditional religious beliefs, not Islam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Eventually became Islamic kingdom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Improved government bureaucracy &amp; officials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4" descr="http://wysinger.homestead.com/ask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"/>
            <a:ext cx="3495675" cy="5048250"/>
          </a:xfrm>
          <a:prstGeom prst="rect">
            <a:avLst/>
          </a:prstGeom>
          <a:noFill/>
        </p:spPr>
      </p:pic>
      <p:pic>
        <p:nvPicPr>
          <p:cNvPr id="7" name="Picture 2" descr="http://upload.wikimedia.org/wikipedia/commons/thumb/a/a8/SONGHAI_empire_map.PNG/250px-SONGHAI_empire_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72000"/>
            <a:ext cx="3297115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CFF99"/>
                </a:solidFill>
                <a:latin typeface="Comic Sans MS" pitchFamily="66" charset="0"/>
              </a:rPr>
              <a:t>African Rain Forest</a:t>
            </a:r>
          </a:p>
        </p:txBody>
      </p:sp>
      <p:pic>
        <p:nvPicPr>
          <p:cNvPr id="23555" name="Picture 3" descr="African rain forest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57200" y="1066800"/>
            <a:ext cx="3686175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Picture 4" descr="map-African rain forest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495800" y="228600"/>
            <a:ext cx="33639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gremlin-twins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228600" y="2743200"/>
            <a:ext cx="28194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124200" y="36576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FFFF00"/>
              </a:buClr>
              <a:buSzPct val="90000"/>
            </a:pPr>
            <a:r>
              <a:rPr lang="en-US" sz="2400" b="1" dirty="0">
                <a:solidFill>
                  <a:srgbClr val="FF9933"/>
                </a:solidFill>
                <a:latin typeface="Comic Sans MS" pitchFamily="66" charset="0"/>
              </a:rPr>
              <a:t>Forest Kingdom of Benin</a:t>
            </a:r>
          </a:p>
        </p:txBody>
      </p:sp>
      <p:pic>
        <p:nvPicPr>
          <p:cNvPr id="8" name="Picture 7" descr="birdfl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04800"/>
            <a:ext cx="220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29200" y="121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Benin</a:t>
            </a:r>
          </a:p>
        </p:txBody>
      </p:sp>
      <p:sp>
        <p:nvSpPr>
          <p:cNvPr id="10" name="Oval 9"/>
          <p:cNvSpPr/>
          <p:nvPr/>
        </p:nvSpPr>
        <p:spPr>
          <a:xfrm>
            <a:off x="5181600" y="1600200"/>
            <a:ext cx="4572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482" name="Picture 2" descr="http://users.telenet.be/african-shop/images/benin_bronz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191000"/>
            <a:ext cx="2343150" cy="23336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124200" y="41148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Traded pepper, ivory, &amp; bronze sculptures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Famous for sculpted wax technique of bronze sculpture – very detailed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4724400"/>
            <a:ext cx="2590800" cy="18466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By 1500s deeply involved with Portuguese &amp; slave trade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Walled City-States of Hausa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914400"/>
            <a:ext cx="5257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1300s – built clay-walled cities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Thriving commercial centers:</a:t>
            </a:r>
          </a:p>
          <a:p>
            <a:r>
              <a:rPr lang="en-US" sz="2400" dirty="0">
                <a:solidFill>
                  <a:schemeClr val="bg1"/>
                </a:solidFill>
              </a:rPr>
              <a:t>Sold goods as far away as Europe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Kano had walls over 12 miles in circumference and 50 ft high!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Population more than 30,000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Influenced by Islamic law and Arabic Script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Had many rulers who were women</a:t>
            </a:r>
          </a:p>
        </p:txBody>
      </p:sp>
      <p:pic>
        <p:nvPicPr>
          <p:cNvPr id="21506" name="Picture 2" descr="http://csweb.bournemouth.ac.uk/africanlegacy/images/kanowall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1000"/>
            <a:ext cx="2695575" cy="3295435"/>
          </a:xfrm>
          <a:prstGeom prst="rect">
            <a:avLst/>
          </a:prstGeom>
          <a:noFill/>
        </p:spPr>
      </p:pic>
      <p:pic>
        <p:nvPicPr>
          <p:cNvPr id="21508" name="Picture 4" descr="http://farm4.staticflickr.com/3570/3366806099_43952ab680_z.jpg?zz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429000"/>
            <a:ext cx="2265770" cy="1600200"/>
          </a:xfrm>
          <a:prstGeom prst="rect">
            <a:avLst/>
          </a:prstGeom>
          <a:noFill/>
        </p:spPr>
      </p:pic>
      <p:pic>
        <p:nvPicPr>
          <p:cNvPr id="21510" name="Picture 6" descr="http://exploringafrica.matrix.msu.edu/images/2422as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905813"/>
            <a:ext cx="2420987" cy="1628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4896</TotalTime>
  <Words>354</Words>
  <Application>Microsoft Office PowerPoint</Application>
  <PresentationFormat>On-screen Show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kharrington</dc:creator>
  <cp:lastModifiedBy>Kathleen D. Harrington</cp:lastModifiedBy>
  <cp:revision>135</cp:revision>
  <dcterms:created xsi:type="dcterms:W3CDTF">2012-10-15T19:17:14Z</dcterms:created>
  <dcterms:modified xsi:type="dcterms:W3CDTF">2019-09-06T12:24:57Z</dcterms:modified>
</cp:coreProperties>
</file>